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2" r:id="rId2"/>
    <p:sldId id="256" r:id="rId3"/>
    <p:sldId id="267" r:id="rId4"/>
    <p:sldId id="265" r:id="rId5"/>
    <p:sldId id="268" r:id="rId6"/>
    <p:sldId id="272" r:id="rId7"/>
    <p:sldId id="266" r:id="rId8"/>
    <p:sldId id="259" r:id="rId9"/>
    <p:sldId id="269" r:id="rId10"/>
    <p:sldId id="270" r:id="rId11"/>
    <p:sldId id="260" r:id="rId12"/>
    <p:sldId id="271" r:id="rId13"/>
    <p:sldId id="261"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80" d="100"/>
          <a:sy n="80" d="100"/>
        </p:scale>
        <p:origin x="-928" y="-10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printerSettings" Target="printerSettings/printerSettings1.bin"/><Relationship Id="rId16" Type="http://schemas.openxmlformats.org/officeDocument/2006/relationships/presProps" Target="presProps.xml"/><Relationship Id="rId17" Type="http://schemas.openxmlformats.org/officeDocument/2006/relationships/viewProps" Target="viewProps.xml"/><Relationship Id="rId18" Type="http://schemas.openxmlformats.org/officeDocument/2006/relationships/theme" Target="theme/theme1.xml"/><Relationship Id="rId19"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2/5/15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27020199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2/5/15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29494982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2/5/15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14279412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2/5/15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22759333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BFECD78-3C8E-49F2-8FAB-59489D168ABB}" type="datetimeFigureOut">
              <a:rPr lang="en-US" smtClean="0"/>
              <a:t>2/5/15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17989526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BFECD78-3C8E-49F2-8FAB-59489D168ABB}" type="datetimeFigureOut">
              <a:rPr lang="en-US" smtClean="0"/>
              <a:t>2/5/15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10343016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BFECD78-3C8E-49F2-8FAB-59489D168ABB}" type="datetimeFigureOut">
              <a:rPr lang="en-US" smtClean="0"/>
              <a:t>2/5/15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14179409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BFECD78-3C8E-49F2-8FAB-59489D168ABB}" type="datetimeFigureOut">
              <a:rPr lang="en-US" smtClean="0"/>
              <a:t>2/5/15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6560677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BFECD78-3C8E-49F2-8FAB-59489D168ABB}" type="datetimeFigureOut">
              <a:rPr lang="en-US" smtClean="0"/>
              <a:t>2/5/15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12491287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BFECD78-3C8E-49F2-8FAB-59489D168ABB}" type="datetimeFigureOut">
              <a:rPr lang="en-US" smtClean="0"/>
              <a:t>2/5/15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27301161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BFECD78-3C8E-49F2-8FAB-59489D168ABB}" type="datetimeFigureOut">
              <a:rPr lang="en-US" smtClean="0"/>
              <a:t>2/5/15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506574558"/>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FECD78-3C8E-49F2-8FAB-59489D168ABB}" type="datetimeFigureOut">
              <a:rPr lang="en-US" smtClean="0"/>
              <a:t>2/5/15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FB56013-B943-42BA-886F-6F9D4EB85E9D}" type="slidenum">
              <a:rPr lang="en-US" smtClean="0"/>
              <a:t>‹#›</a:t>
            </a:fld>
            <a:endParaRPr lang="en-US"/>
          </a:p>
        </p:txBody>
      </p:sp>
    </p:spTree>
    <p:extLst>
      <p:ext uri="{BB962C8B-B14F-4D97-AF65-F5344CB8AC3E}">
        <p14:creationId xmlns:p14="http://schemas.microsoft.com/office/powerpoint/2010/main" val="2557711237"/>
      </p:ext>
    </p:extLst>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333625" y="2967561"/>
            <a:ext cx="4127500" cy="461665"/>
          </a:xfrm>
          <a:prstGeom prst="rect">
            <a:avLst/>
          </a:prstGeom>
          <a:noFill/>
        </p:spPr>
        <p:txBody>
          <a:bodyPr wrap="square" rtlCol="0">
            <a:spAutoFit/>
          </a:bodyPr>
          <a:lstStyle/>
          <a:p>
            <a:r>
              <a:rPr lang="en-US" sz="2400" b="1" i="1" dirty="0" smtClean="0">
                <a:solidFill>
                  <a:schemeClr val="bg1"/>
                </a:solidFill>
              </a:rPr>
              <a:t>Photography</a:t>
            </a:r>
            <a:r>
              <a:rPr lang="en-US" sz="2400" b="1" dirty="0" smtClean="0">
                <a:solidFill>
                  <a:schemeClr val="bg1"/>
                </a:solidFill>
              </a:rPr>
              <a:t>, chapters 6 &amp; 7</a:t>
            </a:r>
            <a:endParaRPr lang="en-US" sz="2400" b="1" i="1" dirty="0">
              <a:solidFill>
                <a:schemeClr val="bg1"/>
              </a:solidFill>
            </a:endParaRPr>
          </a:p>
        </p:txBody>
      </p:sp>
    </p:spTree>
    <p:extLst>
      <p:ext uri="{BB962C8B-B14F-4D97-AF65-F5344CB8AC3E}">
        <p14:creationId xmlns:p14="http://schemas.microsoft.com/office/powerpoint/2010/main" val="4157187553"/>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809001" y="823585"/>
            <a:ext cx="5763499" cy="2585323"/>
          </a:xfrm>
          <a:prstGeom prst="rect">
            <a:avLst/>
          </a:prstGeom>
          <a:noFill/>
        </p:spPr>
        <p:txBody>
          <a:bodyPr wrap="square" rtlCol="0">
            <a:spAutoFit/>
          </a:bodyPr>
          <a:lstStyle/>
          <a:p>
            <a:r>
              <a:rPr lang="en-US" dirty="0" smtClean="0">
                <a:solidFill>
                  <a:schemeClr val="bg1"/>
                </a:solidFill>
              </a:rPr>
              <a:t>vertical axis</a:t>
            </a:r>
            <a:endParaRPr lang="en-US" dirty="0" smtClean="0">
              <a:solidFill>
                <a:schemeClr val="bg1"/>
              </a:solidFill>
            </a:endParaRPr>
          </a:p>
          <a:p>
            <a:endParaRPr lang="en-US" dirty="0">
              <a:solidFill>
                <a:schemeClr val="bg1"/>
              </a:solidFill>
            </a:endParaRPr>
          </a:p>
          <a:p>
            <a:r>
              <a:rPr lang="en-US" dirty="0" smtClean="0">
                <a:solidFill>
                  <a:schemeClr val="bg1"/>
                </a:solidFill>
              </a:rPr>
              <a:t>horizontal axis</a:t>
            </a:r>
            <a:endParaRPr lang="en-US" dirty="0" smtClean="0">
              <a:solidFill>
                <a:schemeClr val="bg1"/>
              </a:solidFill>
            </a:endParaRPr>
          </a:p>
          <a:p>
            <a:endParaRPr lang="en-US" dirty="0" smtClean="0">
              <a:solidFill>
                <a:schemeClr val="bg1"/>
              </a:solidFill>
            </a:endParaRPr>
          </a:p>
          <a:p>
            <a:r>
              <a:rPr lang="en-US" dirty="0" smtClean="0">
                <a:solidFill>
                  <a:schemeClr val="bg1"/>
                </a:solidFill>
              </a:rPr>
              <a:t>lower left</a:t>
            </a:r>
          </a:p>
          <a:p>
            <a:endParaRPr lang="en-US" dirty="0">
              <a:solidFill>
                <a:schemeClr val="bg1"/>
              </a:solidFill>
            </a:endParaRPr>
          </a:p>
          <a:p>
            <a:r>
              <a:rPr lang="en-US" dirty="0" smtClean="0">
                <a:solidFill>
                  <a:schemeClr val="bg1"/>
                </a:solidFill>
              </a:rPr>
              <a:t>top right</a:t>
            </a:r>
          </a:p>
          <a:p>
            <a:endParaRPr lang="en-US" dirty="0">
              <a:solidFill>
                <a:schemeClr val="bg1"/>
              </a:solidFill>
            </a:endParaRPr>
          </a:p>
          <a:p>
            <a:r>
              <a:rPr lang="en-US" dirty="0" smtClean="0">
                <a:solidFill>
                  <a:schemeClr val="bg1"/>
                </a:solidFill>
              </a:rPr>
              <a:t>area between</a:t>
            </a:r>
            <a:endParaRPr lang="en-US" dirty="0" smtClean="0">
              <a:solidFill>
                <a:schemeClr val="bg1"/>
              </a:solidFill>
            </a:endParaRPr>
          </a:p>
        </p:txBody>
      </p:sp>
      <p:sp>
        <p:nvSpPr>
          <p:cNvPr id="6" name="TextBox 5"/>
          <p:cNvSpPr txBox="1"/>
          <p:nvPr/>
        </p:nvSpPr>
        <p:spPr>
          <a:xfrm>
            <a:off x="3254375" y="324792"/>
            <a:ext cx="1045479" cy="461665"/>
          </a:xfrm>
          <a:prstGeom prst="rect">
            <a:avLst/>
          </a:prstGeom>
          <a:noFill/>
        </p:spPr>
        <p:txBody>
          <a:bodyPr wrap="none" rtlCol="0">
            <a:spAutoFit/>
          </a:bodyPr>
          <a:lstStyle/>
          <a:p>
            <a:r>
              <a:rPr lang="en-US" sz="2400" b="1" dirty="0" smtClean="0">
                <a:solidFill>
                  <a:schemeClr val="bg1"/>
                </a:solidFill>
              </a:rPr>
              <a:t>Curves</a:t>
            </a:r>
            <a:endParaRPr lang="en-US" sz="2400" b="1" dirty="0">
              <a:solidFill>
                <a:schemeClr val="bg1"/>
              </a:solidFill>
            </a:endParaRPr>
          </a:p>
        </p:txBody>
      </p:sp>
      <p:sp>
        <p:nvSpPr>
          <p:cNvPr id="7" name="TextBox 6"/>
          <p:cNvSpPr txBox="1"/>
          <p:nvPr/>
        </p:nvSpPr>
        <p:spPr>
          <a:xfrm>
            <a:off x="396875" y="823586"/>
            <a:ext cx="2301875" cy="2585323"/>
          </a:xfrm>
          <a:prstGeom prst="rect">
            <a:avLst/>
          </a:prstGeom>
          <a:noFill/>
        </p:spPr>
        <p:txBody>
          <a:bodyPr wrap="square" rtlCol="0">
            <a:spAutoFit/>
          </a:bodyPr>
          <a:lstStyle/>
          <a:p>
            <a:pPr algn="r"/>
            <a:r>
              <a:rPr lang="en-US" dirty="0" smtClean="0">
                <a:solidFill>
                  <a:srgbClr val="FF0000"/>
                </a:solidFill>
              </a:rPr>
              <a:t>OUTPUT</a:t>
            </a:r>
            <a:endParaRPr lang="en-US" dirty="0" smtClean="0">
              <a:solidFill>
                <a:srgbClr val="FF0000"/>
              </a:solidFill>
            </a:endParaRPr>
          </a:p>
          <a:p>
            <a:pPr algn="r"/>
            <a:endParaRPr lang="en-US" dirty="0" smtClean="0">
              <a:solidFill>
                <a:srgbClr val="FF0000"/>
              </a:solidFill>
            </a:endParaRPr>
          </a:p>
          <a:p>
            <a:pPr algn="r"/>
            <a:r>
              <a:rPr lang="en-US" dirty="0" smtClean="0">
                <a:solidFill>
                  <a:srgbClr val="FF0000"/>
                </a:solidFill>
              </a:rPr>
              <a:t>EXISTING</a:t>
            </a:r>
            <a:endParaRPr lang="en-US" dirty="0" smtClean="0">
              <a:solidFill>
                <a:srgbClr val="FF0000"/>
              </a:solidFill>
            </a:endParaRPr>
          </a:p>
          <a:p>
            <a:pPr algn="r"/>
            <a:endParaRPr lang="en-US" dirty="0" smtClean="0">
              <a:solidFill>
                <a:srgbClr val="FF0000"/>
              </a:solidFill>
            </a:endParaRPr>
          </a:p>
          <a:p>
            <a:pPr algn="r"/>
            <a:r>
              <a:rPr lang="en-US" dirty="0" smtClean="0">
                <a:solidFill>
                  <a:srgbClr val="FF0000"/>
                </a:solidFill>
              </a:rPr>
              <a:t>BLACK POINT</a:t>
            </a:r>
            <a:endParaRPr lang="en-US" dirty="0" smtClean="0">
              <a:solidFill>
                <a:srgbClr val="FF0000"/>
              </a:solidFill>
            </a:endParaRPr>
          </a:p>
          <a:p>
            <a:pPr algn="r"/>
            <a:endParaRPr lang="en-US" dirty="0" smtClean="0">
              <a:solidFill>
                <a:srgbClr val="FF0000"/>
              </a:solidFill>
            </a:endParaRPr>
          </a:p>
          <a:p>
            <a:pPr algn="r"/>
            <a:r>
              <a:rPr lang="en-US" dirty="0" smtClean="0">
                <a:solidFill>
                  <a:srgbClr val="FF0000"/>
                </a:solidFill>
              </a:rPr>
              <a:t>WHITE POINT</a:t>
            </a:r>
          </a:p>
          <a:p>
            <a:pPr algn="r"/>
            <a:endParaRPr lang="en-US" dirty="0">
              <a:solidFill>
                <a:srgbClr val="FF0000"/>
              </a:solidFill>
            </a:endParaRPr>
          </a:p>
          <a:p>
            <a:pPr algn="r"/>
            <a:r>
              <a:rPr lang="en-US" dirty="0" smtClean="0">
                <a:solidFill>
                  <a:srgbClr val="FF0000"/>
                </a:solidFill>
              </a:rPr>
              <a:t>MIDTONES</a:t>
            </a:r>
            <a:endParaRPr lang="en-US" dirty="0" smtClean="0">
              <a:solidFill>
                <a:srgbClr val="FF0000"/>
              </a:solidFill>
            </a:endParaRPr>
          </a:p>
        </p:txBody>
      </p:sp>
      <p:pic>
        <p:nvPicPr>
          <p:cNvPr id="2" name="Picture 1"/>
          <p:cNvPicPr>
            <a:picLocks noChangeAspect="1"/>
          </p:cNvPicPr>
          <p:nvPr/>
        </p:nvPicPr>
        <p:blipFill>
          <a:blip r:embed="rId2"/>
          <a:stretch>
            <a:fillRect/>
          </a:stretch>
        </p:blipFill>
        <p:spPr>
          <a:xfrm>
            <a:off x="0" y="3632200"/>
            <a:ext cx="9144000" cy="2888901"/>
          </a:xfrm>
          <a:prstGeom prst="rect">
            <a:avLst/>
          </a:prstGeom>
        </p:spPr>
      </p:pic>
    </p:spTree>
    <p:extLst>
      <p:ext uri="{BB962C8B-B14F-4D97-AF65-F5344CB8AC3E}">
        <p14:creationId xmlns:p14="http://schemas.microsoft.com/office/powerpoint/2010/main" val="2853113197"/>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69874" y="4474985"/>
            <a:ext cx="8715375" cy="2062103"/>
          </a:xfrm>
          <a:prstGeom prst="rect">
            <a:avLst/>
          </a:prstGeom>
          <a:noFill/>
        </p:spPr>
        <p:txBody>
          <a:bodyPr wrap="square" rtlCol="0">
            <a:spAutoFit/>
          </a:bodyPr>
          <a:lstStyle/>
          <a:p>
            <a:r>
              <a:rPr lang="en-US" sz="1600" dirty="0">
                <a:solidFill>
                  <a:srgbClr val="000000"/>
                </a:solidFill>
              </a:rPr>
              <a:t>The simplest form of a nonlinear curve is accomplished by moving a mid-tone location toward the upper left or lower right corner, forming a basic arc with a single bend. Essentially, your black and white points remain fixed while your mid-tones become lighter or darker (aka: brightness). Also note that one end of your tones will take on more contrast while the other end will lose contrast due to the change in slope of the curve (remember: vertical = high contrast, horizontal = low contrast)</a:t>
            </a:r>
            <a:r>
              <a:rPr lang="en-US" sz="1600" dirty="0" smtClean="0">
                <a:solidFill>
                  <a:srgbClr val="000000"/>
                </a:solidFill>
              </a:rPr>
              <a:t>.</a:t>
            </a:r>
          </a:p>
          <a:p>
            <a:endParaRPr lang="en-US" sz="1600" dirty="0">
              <a:solidFill>
                <a:srgbClr val="000000"/>
              </a:solidFill>
            </a:endParaRPr>
          </a:p>
          <a:p>
            <a:r>
              <a:rPr lang="en-US" sz="1600" dirty="0" smtClean="0">
                <a:solidFill>
                  <a:srgbClr val="000000"/>
                </a:solidFill>
              </a:rPr>
              <a:t>This </a:t>
            </a:r>
            <a:r>
              <a:rPr lang="en-US" sz="1600" dirty="0">
                <a:solidFill>
                  <a:srgbClr val="000000"/>
                </a:solidFill>
              </a:rPr>
              <a:t>can be used to brighten or darken the overall image if you want to maintain your highlights and shadows at their current values.</a:t>
            </a:r>
          </a:p>
        </p:txBody>
      </p:sp>
      <p:sp>
        <p:nvSpPr>
          <p:cNvPr id="5" name="TextBox 4"/>
          <p:cNvSpPr txBox="1"/>
          <p:nvPr/>
        </p:nvSpPr>
        <p:spPr>
          <a:xfrm>
            <a:off x="3301952" y="-1064"/>
            <a:ext cx="2605100" cy="461665"/>
          </a:xfrm>
          <a:prstGeom prst="rect">
            <a:avLst/>
          </a:prstGeom>
          <a:noFill/>
        </p:spPr>
        <p:txBody>
          <a:bodyPr wrap="none" rtlCol="0">
            <a:spAutoFit/>
          </a:bodyPr>
          <a:lstStyle/>
          <a:p>
            <a:r>
              <a:rPr lang="en-US" sz="2400" b="1" dirty="0" smtClean="0">
                <a:solidFill>
                  <a:schemeClr val="bg1"/>
                </a:solidFill>
              </a:rPr>
              <a:t>Single Bend Curves</a:t>
            </a:r>
            <a:endParaRPr lang="en-US" sz="2400" b="1" dirty="0">
              <a:solidFill>
                <a:schemeClr val="bg1"/>
              </a:solidFill>
            </a:endParaRPr>
          </a:p>
        </p:txBody>
      </p:sp>
      <p:pic>
        <p:nvPicPr>
          <p:cNvPr id="7" name="Picture 6"/>
          <p:cNvPicPr>
            <a:picLocks noChangeAspect="1"/>
          </p:cNvPicPr>
          <p:nvPr/>
        </p:nvPicPr>
        <p:blipFill>
          <a:blip r:embed="rId2"/>
          <a:stretch>
            <a:fillRect/>
          </a:stretch>
        </p:blipFill>
        <p:spPr>
          <a:xfrm>
            <a:off x="0" y="511175"/>
            <a:ext cx="9144000" cy="3960207"/>
          </a:xfrm>
          <a:prstGeom prst="rect">
            <a:avLst/>
          </a:prstGeom>
        </p:spPr>
      </p:pic>
    </p:spTree>
    <p:extLst>
      <p:ext uri="{BB962C8B-B14F-4D97-AF65-F5344CB8AC3E}">
        <p14:creationId xmlns:p14="http://schemas.microsoft.com/office/powerpoint/2010/main" val="4157187553"/>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301952" y="-64564"/>
            <a:ext cx="2762746" cy="461665"/>
          </a:xfrm>
          <a:prstGeom prst="rect">
            <a:avLst/>
          </a:prstGeom>
          <a:noFill/>
        </p:spPr>
        <p:txBody>
          <a:bodyPr wrap="none" rtlCol="0">
            <a:spAutoFit/>
          </a:bodyPr>
          <a:lstStyle/>
          <a:p>
            <a:r>
              <a:rPr lang="en-US" sz="2400" b="1" dirty="0" smtClean="0">
                <a:solidFill>
                  <a:schemeClr val="bg1"/>
                </a:solidFill>
              </a:rPr>
              <a:t>Double Bend Curves</a:t>
            </a:r>
            <a:endParaRPr lang="en-US" sz="2400" b="1" dirty="0">
              <a:solidFill>
                <a:schemeClr val="bg1"/>
              </a:solidFill>
            </a:endParaRPr>
          </a:p>
        </p:txBody>
      </p:sp>
      <p:pic>
        <p:nvPicPr>
          <p:cNvPr id="3" name="Picture 2"/>
          <p:cNvPicPr>
            <a:picLocks noChangeAspect="1"/>
          </p:cNvPicPr>
          <p:nvPr/>
        </p:nvPicPr>
        <p:blipFill>
          <a:blip r:embed="rId2"/>
          <a:stretch>
            <a:fillRect/>
          </a:stretch>
        </p:blipFill>
        <p:spPr>
          <a:xfrm>
            <a:off x="0" y="495300"/>
            <a:ext cx="9144000" cy="3960207"/>
          </a:xfrm>
          <a:prstGeom prst="rect">
            <a:avLst/>
          </a:prstGeom>
        </p:spPr>
      </p:pic>
      <p:sp>
        <p:nvSpPr>
          <p:cNvPr id="7" name="Rectangle 6"/>
          <p:cNvSpPr/>
          <p:nvPr/>
        </p:nvSpPr>
        <p:spPr>
          <a:xfrm>
            <a:off x="317500" y="4587874"/>
            <a:ext cx="8667750" cy="2062103"/>
          </a:xfrm>
          <a:prstGeom prst="rect">
            <a:avLst/>
          </a:prstGeom>
        </p:spPr>
        <p:txBody>
          <a:bodyPr wrap="square">
            <a:spAutoFit/>
          </a:bodyPr>
          <a:lstStyle/>
          <a:p>
            <a:r>
              <a:rPr lang="en-US" sz="1600" dirty="0">
                <a:solidFill>
                  <a:srgbClr val="000000"/>
                </a:solidFill>
              </a:rPr>
              <a:t>Also known as the “S-Curve”, this curve manipulation pushes one section of tones brighter and another section of tones darker (aka: contrast). Again, you can maintain your black and white points, but you also maintain some middle tone where the curve crosses the diagonal. On the note of contrast again, be aware that you will sacrifice contrast in one area to gain it in another.</a:t>
            </a:r>
          </a:p>
          <a:p>
            <a:endParaRPr lang="en-US" sz="1600" dirty="0">
              <a:solidFill>
                <a:srgbClr val="000000"/>
              </a:solidFill>
            </a:endParaRPr>
          </a:p>
          <a:p>
            <a:r>
              <a:rPr lang="en-US" sz="1600" dirty="0">
                <a:solidFill>
                  <a:srgbClr val="000000"/>
                </a:solidFill>
              </a:rPr>
              <a:t>This can be used to raise or lower the contrast of the overall image with a focus on the mid-tone areas. The bright/dark tone changes of the highlights/shadows are amplified by the mid-tone slope change — so it doesn’t take much to really change the contrast.</a:t>
            </a:r>
          </a:p>
        </p:txBody>
      </p:sp>
    </p:spTree>
    <p:extLst>
      <p:ext uri="{BB962C8B-B14F-4D97-AF65-F5344CB8AC3E}">
        <p14:creationId xmlns:p14="http://schemas.microsoft.com/office/powerpoint/2010/main" val="1226502246"/>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016126" y="-1"/>
            <a:ext cx="5234202" cy="5663407"/>
          </a:xfrm>
          <a:prstGeom prst="rect">
            <a:avLst/>
          </a:prstGeom>
        </p:spPr>
      </p:pic>
      <p:sp>
        <p:nvSpPr>
          <p:cNvPr id="3" name="Rectangle 2"/>
          <p:cNvSpPr/>
          <p:nvPr/>
        </p:nvSpPr>
        <p:spPr>
          <a:xfrm>
            <a:off x="222250" y="5656213"/>
            <a:ext cx="8921750" cy="1077218"/>
          </a:xfrm>
          <a:prstGeom prst="rect">
            <a:avLst/>
          </a:prstGeom>
        </p:spPr>
        <p:txBody>
          <a:bodyPr wrap="square">
            <a:spAutoFit/>
          </a:bodyPr>
          <a:lstStyle/>
          <a:p>
            <a:r>
              <a:rPr lang="en-US" sz="1600" dirty="0">
                <a:solidFill>
                  <a:srgbClr val="000000"/>
                </a:solidFill>
              </a:rPr>
              <a:t>Notice that I used a double bend curve to increase contrast. Combine that with a single bend curve to increase brightness. And combine that with a linear adjustment to set my black and white points. I’ve also placed several extra points on the curve in order to bend it into the shape I wanted while maintaining a smooth transition.</a:t>
            </a:r>
          </a:p>
        </p:txBody>
      </p:sp>
    </p:spTree>
    <p:extLst>
      <p:ext uri="{BB962C8B-B14F-4D97-AF65-F5344CB8AC3E}">
        <p14:creationId xmlns:p14="http://schemas.microsoft.com/office/powerpoint/2010/main" val="4157187553"/>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809001" y="1029961"/>
            <a:ext cx="5874623" cy="4801315"/>
          </a:xfrm>
          <a:prstGeom prst="rect">
            <a:avLst/>
          </a:prstGeom>
          <a:noFill/>
        </p:spPr>
        <p:txBody>
          <a:bodyPr wrap="square" rtlCol="0">
            <a:spAutoFit/>
          </a:bodyPr>
          <a:lstStyle/>
          <a:p>
            <a:r>
              <a:rPr lang="en-US" dirty="0" smtClean="0">
                <a:solidFill>
                  <a:schemeClr val="bg1"/>
                </a:solidFill>
              </a:rPr>
              <a:t>RAW – pure data, 24 bits (8 red, 8 green, 8 blue)</a:t>
            </a:r>
          </a:p>
          <a:p>
            <a:endParaRPr lang="en-US" dirty="0">
              <a:solidFill>
                <a:schemeClr val="bg1"/>
              </a:solidFill>
            </a:endParaRPr>
          </a:p>
          <a:p>
            <a:endParaRPr lang="en-US" dirty="0" smtClean="0">
              <a:solidFill>
                <a:schemeClr val="bg1"/>
              </a:solidFill>
            </a:endParaRPr>
          </a:p>
          <a:p>
            <a:endParaRPr lang="en-US" dirty="0">
              <a:solidFill>
                <a:srgbClr val="000000"/>
              </a:solidFill>
            </a:endParaRPr>
          </a:p>
          <a:p>
            <a:r>
              <a:rPr lang="en-US" dirty="0" smtClean="0">
                <a:solidFill>
                  <a:srgbClr val="000000"/>
                </a:solidFill>
              </a:rPr>
              <a:t>DIGITAL NEGATIVE – raw open source</a:t>
            </a:r>
          </a:p>
          <a:p>
            <a:endParaRPr lang="en-US" dirty="0">
              <a:solidFill>
                <a:srgbClr val="000000"/>
              </a:solidFill>
            </a:endParaRPr>
          </a:p>
          <a:p>
            <a:r>
              <a:rPr lang="en-US" dirty="0" smtClean="0">
                <a:solidFill>
                  <a:srgbClr val="000000"/>
                </a:solidFill>
              </a:rPr>
              <a:t>ENCAPSULATED POST SCRIPT – text/image for publishing</a:t>
            </a:r>
          </a:p>
          <a:p>
            <a:endParaRPr lang="en-US" dirty="0">
              <a:solidFill>
                <a:srgbClr val="000000"/>
              </a:solidFill>
            </a:endParaRPr>
          </a:p>
          <a:p>
            <a:r>
              <a:rPr lang="en-US" dirty="0" smtClean="0">
                <a:solidFill>
                  <a:srgbClr val="000000"/>
                </a:solidFill>
              </a:rPr>
              <a:t>SMALL WEB FILES – flat graphics</a:t>
            </a:r>
          </a:p>
          <a:p>
            <a:endParaRPr lang="en-US" dirty="0">
              <a:solidFill>
                <a:srgbClr val="000000"/>
              </a:solidFill>
            </a:endParaRPr>
          </a:p>
          <a:p>
            <a:r>
              <a:rPr lang="en-US" dirty="0" smtClean="0">
                <a:solidFill>
                  <a:srgbClr val="000000"/>
                </a:solidFill>
              </a:rPr>
              <a:t>COMPRESSED PHOTOS – for easy send, 8-bit (</a:t>
            </a:r>
            <a:r>
              <a:rPr lang="en-US" dirty="0" err="1" smtClean="0">
                <a:solidFill>
                  <a:srgbClr val="000000"/>
                </a:solidFill>
              </a:rPr>
              <a:t>lossy</a:t>
            </a:r>
            <a:r>
              <a:rPr lang="en-US" dirty="0" smtClean="0">
                <a:solidFill>
                  <a:srgbClr val="000000"/>
                </a:solidFill>
              </a:rPr>
              <a:t>)</a:t>
            </a:r>
          </a:p>
          <a:p>
            <a:endParaRPr lang="en-US" dirty="0">
              <a:solidFill>
                <a:srgbClr val="000000"/>
              </a:solidFill>
            </a:endParaRPr>
          </a:p>
          <a:p>
            <a:r>
              <a:rPr lang="en-US" dirty="0" smtClean="0">
                <a:solidFill>
                  <a:srgbClr val="000000"/>
                </a:solidFill>
              </a:rPr>
              <a:t>COMPRESSED PHOTOS – improved GIF (lossless)</a:t>
            </a:r>
          </a:p>
          <a:p>
            <a:endParaRPr lang="en-US" dirty="0">
              <a:solidFill>
                <a:srgbClr val="000000"/>
              </a:solidFill>
            </a:endParaRPr>
          </a:p>
          <a:p>
            <a:r>
              <a:rPr lang="en-US" dirty="0" smtClean="0">
                <a:solidFill>
                  <a:srgbClr val="000000"/>
                </a:solidFill>
              </a:rPr>
              <a:t>PHOTOSHOP DOCUMENT – preserves layers</a:t>
            </a:r>
          </a:p>
          <a:p>
            <a:endParaRPr lang="en-US" dirty="0">
              <a:solidFill>
                <a:srgbClr val="000000"/>
              </a:solidFill>
            </a:endParaRPr>
          </a:p>
          <a:p>
            <a:r>
              <a:rPr lang="en-US" dirty="0" smtClean="0">
                <a:solidFill>
                  <a:srgbClr val="000000"/>
                </a:solidFill>
              </a:rPr>
              <a:t>UNIVERSAL HIGH QUALITY – on any computer (lossless)</a:t>
            </a:r>
            <a:endParaRPr lang="en-US" dirty="0">
              <a:solidFill>
                <a:srgbClr val="000000"/>
              </a:solidFill>
            </a:endParaRPr>
          </a:p>
        </p:txBody>
      </p:sp>
      <p:sp>
        <p:nvSpPr>
          <p:cNvPr id="6" name="TextBox 5"/>
          <p:cNvSpPr txBox="1"/>
          <p:nvPr/>
        </p:nvSpPr>
        <p:spPr>
          <a:xfrm>
            <a:off x="3794125" y="324792"/>
            <a:ext cx="1442673" cy="461665"/>
          </a:xfrm>
          <a:prstGeom prst="rect">
            <a:avLst/>
          </a:prstGeom>
          <a:noFill/>
        </p:spPr>
        <p:txBody>
          <a:bodyPr wrap="none" rtlCol="0">
            <a:spAutoFit/>
          </a:bodyPr>
          <a:lstStyle/>
          <a:p>
            <a:r>
              <a:rPr lang="en-US" sz="2400" b="1" dirty="0" smtClean="0">
                <a:solidFill>
                  <a:schemeClr val="bg1"/>
                </a:solidFill>
              </a:rPr>
              <a:t>File Types</a:t>
            </a:r>
            <a:endParaRPr lang="en-US" sz="2400" b="1" dirty="0">
              <a:solidFill>
                <a:schemeClr val="bg1"/>
              </a:solidFill>
            </a:endParaRPr>
          </a:p>
        </p:txBody>
      </p:sp>
      <p:sp>
        <p:nvSpPr>
          <p:cNvPr id="7" name="TextBox 6"/>
          <p:cNvSpPr txBox="1"/>
          <p:nvPr/>
        </p:nvSpPr>
        <p:spPr>
          <a:xfrm>
            <a:off x="1349375" y="1045836"/>
            <a:ext cx="1349375" cy="5078314"/>
          </a:xfrm>
          <a:prstGeom prst="rect">
            <a:avLst/>
          </a:prstGeom>
          <a:noFill/>
        </p:spPr>
        <p:txBody>
          <a:bodyPr wrap="square" rtlCol="0">
            <a:spAutoFit/>
          </a:bodyPr>
          <a:lstStyle/>
          <a:p>
            <a:pPr algn="r"/>
            <a:r>
              <a:rPr lang="en-US" dirty="0" smtClean="0">
                <a:solidFill>
                  <a:srgbClr val="FF0000"/>
                </a:solidFill>
              </a:rPr>
              <a:t>.CR2 (.CRW)</a:t>
            </a:r>
            <a:endParaRPr lang="en-US" dirty="0">
              <a:solidFill>
                <a:srgbClr val="FF0000"/>
              </a:solidFill>
            </a:endParaRPr>
          </a:p>
          <a:p>
            <a:pPr algn="r"/>
            <a:r>
              <a:rPr lang="en-US" dirty="0" smtClean="0">
                <a:solidFill>
                  <a:srgbClr val="FF0000"/>
                </a:solidFill>
              </a:rPr>
              <a:t>.NEF</a:t>
            </a:r>
            <a:endParaRPr lang="en-US" dirty="0">
              <a:solidFill>
                <a:srgbClr val="FF0000"/>
              </a:solidFill>
            </a:endParaRPr>
          </a:p>
          <a:p>
            <a:pPr algn="r"/>
            <a:r>
              <a:rPr lang="en-US" dirty="0">
                <a:solidFill>
                  <a:srgbClr val="FF0000"/>
                </a:solidFill>
              </a:rPr>
              <a:t>.</a:t>
            </a:r>
            <a:r>
              <a:rPr lang="en-US" dirty="0" smtClean="0">
                <a:solidFill>
                  <a:srgbClr val="FF0000"/>
                </a:solidFill>
              </a:rPr>
              <a:t>PEF</a:t>
            </a:r>
          </a:p>
          <a:p>
            <a:pPr algn="r"/>
            <a:endParaRPr lang="en-US" dirty="0" smtClean="0">
              <a:solidFill>
                <a:srgbClr val="FF0000"/>
              </a:solidFill>
            </a:endParaRPr>
          </a:p>
          <a:p>
            <a:pPr algn="r"/>
            <a:r>
              <a:rPr lang="en-US" dirty="0" smtClean="0">
                <a:solidFill>
                  <a:srgbClr val="FF0000"/>
                </a:solidFill>
              </a:rPr>
              <a:t>.DNG</a:t>
            </a:r>
          </a:p>
          <a:p>
            <a:pPr algn="r"/>
            <a:endParaRPr lang="en-US" dirty="0">
              <a:solidFill>
                <a:srgbClr val="FF0000"/>
              </a:solidFill>
            </a:endParaRPr>
          </a:p>
          <a:p>
            <a:pPr algn="r"/>
            <a:r>
              <a:rPr lang="en-US" dirty="0" smtClean="0">
                <a:solidFill>
                  <a:srgbClr val="FF0000"/>
                </a:solidFill>
              </a:rPr>
              <a:t>.EPS</a:t>
            </a:r>
          </a:p>
          <a:p>
            <a:pPr algn="r"/>
            <a:endParaRPr lang="en-US" dirty="0">
              <a:solidFill>
                <a:srgbClr val="FF0000"/>
              </a:solidFill>
            </a:endParaRPr>
          </a:p>
          <a:p>
            <a:pPr algn="r"/>
            <a:r>
              <a:rPr lang="en-US" dirty="0" smtClean="0">
                <a:solidFill>
                  <a:srgbClr val="FF0000"/>
                </a:solidFill>
              </a:rPr>
              <a:t>.GIF</a:t>
            </a:r>
          </a:p>
          <a:p>
            <a:pPr algn="r"/>
            <a:endParaRPr lang="en-US" dirty="0">
              <a:solidFill>
                <a:srgbClr val="FF0000"/>
              </a:solidFill>
            </a:endParaRPr>
          </a:p>
          <a:p>
            <a:pPr algn="r"/>
            <a:r>
              <a:rPr lang="en-US" dirty="0" smtClean="0">
                <a:solidFill>
                  <a:srgbClr val="FF0000"/>
                </a:solidFill>
              </a:rPr>
              <a:t>.JPG</a:t>
            </a:r>
          </a:p>
          <a:p>
            <a:pPr algn="r"/>
            <a:endParaRPr lang="en-US" dirty="0">
              <a:solidFill>
                <a:srgbClr val="FF0000"/>
              </a:solidFill>
            </a:endParaRPr>
          </a:p>
          <a:p>
            <a:pPr algn="r"/>
            <a:r>
              <a:rPr lang="en-US" dirty="0" smtClean="0">
                <a:solidFill>
                  <a:srgbClr val="FF0000"/>
                </a:solidFill>
              </a:rPr>
              <a:t>.PNG</a:t>
            </a:r>
          </a:p>
          <a:p>
            <a:pPr algn="r"/>
            <a:endParaRPr lang="en-US" dirty="0">
              <a:solidFill>
                <a:srgbClr val="FF0000"/>
              </a:solidFill>
            </a:endParaRPr>
          </a:p>
          <a:p>
            <a:pPr algn="r"/>
            <a:r>
              <a:rPr lang="en-US" dirty="0" smtClean="0">
                <a:solidFill>
                  <a:srgbClr val="FF0000"/>
                </a:solidFill>
              </a:rPr>
              <a:t>.PSD</a:t>
            </a:r>
          </a:p>
          <a:p>
            <a:pPr algn="r"/>
            <a:endParaRPr lang="en-US" dirty="0">
              <a:solidFill>
                <a:srgbClr val="FF0000"/>
              </a:solidFill>
            </a:endParaRPr>
          </a:p>
          <a:p>
            <a:pPr algn="r"/>
            <a:r>
              <a:rPr lang="en-US" dirty="0" smtClean="0">
                <a:solidFill>
                  <a:srgbClr val="FF0000"/>
                </a:solidFill>
              </a:rPr>
              <a:t>.TIFF</a:t>
            </a:r>
            <a:endParaRPr lang="en-US" dirty="0">
              <a:solidFill>
                <a:srgbClr val="FF0000"/>
              </a:solidFill>
            </a:endParaRPr>
          </a:p>
          <a:p>
            <a:endParaRPr lang="en-US" dirty="0"/>
          </a:p>
        </p:txBody>
      </p:sp>
    </p:spTree>
    <p:extLst>
      <p:ext uri="{BB962C8B-B14F-4D97-AF65-F5344CB8AC3E}">
        <p14:creationId xmlns:p14="http://schemas.microsoft.com/office/powerpoint/2010/main" val="1399490749"/>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809001" y="1029961"/>
            <a:ext cx="5874623" cy="2031325"/>
          </a:xfrm>
          <a:prstGeom prst="rect">
            <a:avLst/>
          </a:prstGeom>
          <a:noFill/>
        </p:spPr>
        <p:txBody>
          <a:bodyPr wrap="square" rtlCol="0">
            <a:spAutoFit/>
          </a:bodyPr>
          <a:lstStyle/>
          <a:p>
            <a:r>
              <a:rPr lang="en-US" dirty="0" smtClean="0">
                <a:solidFill>
                  <a:schemeClr val="bg1"/>
                </a:solidFill>
              </a:rPr>
              <a:t>Working Space for digital images if you plan to </a:t>
            </a:r>
          </a:p>
          <a:p>
            <a:r>
              <a:rPr lang="en-US" u="sng" dirty="0" smtClean="0">
                <a:solidFill>
                  <a:schemeClr val="bg1"/>
                </a:solidFill>
              </a:rPr>
              <a:t>Print</a:t>
            </a:r>
            <a:r>
              <a:rPr lang="en-US" dirty="0" smtClean="0">
                <a:solidFill>
                  <a:schemeClr val="bg1"/>
                </a:solidFill>
              </a:rPr>
              <a:t> your images</a:t>
            </a:r>
          </a:p>
          <a:p>
            <a:endParaRPr lang="en-US" dirty="0" smtClean="0">
              <a:solidFill>
                <a:schemeClr val="bg1"/>
              </a:solidFill>
            </a:endParaRPr>
          </a:p>
          <a:p>
            <a:r>
              <a:rPr lang="en-US" dirty="0">
                <a:solidFill>
                  <a:schemeClr val="bg1"/>
                </a:solidFill>
              </a:rPr>
              <a:t>Working Space for digital images if you plan to </a:t>
            </a:r>
            <a:r>
              <a:rPr lang="en-US" dirty="0" smtClean="0">
                <a:solidFill>
                  <a:schemeClr val="bg1"/>
                </a:solidFill>
              </a:rPr>
              <a:t>post your</a:t>
            </a:r>
          </a:p>
          <a:p>
            <a:r>
              <a:rPr lang="en-US" dirty="0" smtClean="0">
                <a:solidFill>
                  <a:schemeClr val="bg1"/>
                </a:solidFill>
              </a:rPr>
              <a:t>images on the </a:t>
            </a:r>
            <a:r>
              <a:rPr lang="en-US" u="sng" dirty="0" smtClean="0">
                <a:solidFill>
                  <a:schemeClr val="bg1"/>
                </a:solidFill>
              </a:rPr>
              <a:t>Web</a:t>
            </a:r>
            <a:endParaRPr lang="en-US" u="sng" dirty="0">
              <a:solidFill>
                <a:schemeClr val="bg1"/>
              </a:solidFill>
            </a:endParaRPr>
          </a:p>
          <a:p>
            <a:endParaRPr lang="en-US" dirty="0">
              <a:solidFill>
                <a:schemeClr val="bg1"/>
              </a:solidFill>
            </a:endParaRPr>
          </a:p>
          <a:p>
            <a:endParaRPr lang="en-US" dirty="0">
              <a:solidFill>
                <a:schemeClr val="bg1"/>
              </a:solidFill>
            </a:endParaRPr>
          </a:p>
        </p:txBody>
      </p:sp>
      <p:sp>
        <p:nvSpPr>
          <p:cNvPr id="6" name="TextBox 5"/>
          <p:cNvSpPr txBox="1"/>
          <p:nvPr/>
        </p:nvSpPr>
        <p:spPr>
          <a:xfrm>
            <a:off x="3794125" y="324792"/>
            <a:ext cx="1679366" cy="461665"/>
          </a:xfrm>
          <a:prstGeom prst="rect">
            <a:avLst/>
          </a:prstGeom>
          <a:noFill/>
        </p:spPr>
        <p:txBody>
          <a:bodyPr wrap="none" rtlCol="0">
            <a:spAutoFit/>
          </a:bodyPr>
          <a:lstStyle/>
          <a:p>
            <a:r>
              <a:rPr lang="en-US" sz="2400" b="1" dirty="0" smtClean="0">
                <a:solidFill>
                  <a:schemeClr val="bg1"/>
                </a:solidFill>
              </a:rPr>
              <a:t>Color Space</a:t>
            </a:r>
            <a:endParaRPr lang="en-US" sz="2400" b="1" dirty="0">
              <a:solidFill>
                <a:schemeClr val="bg1"/>
              </a:solidFill>
            </a:endParaRPr>
          </a:p>
        </p:txBody>
      </p:sp>
      <p:sp>
        <p:nvSpPr>
          <p:cNvPr id="7" name="TextBox 6"/>
          <p:cNvSpPr txBox="1"/>
          <p:nvPr/>
        </p:nvSpPr>
        <p:spPr>
          <a:xfrm>
            <a:off x="746125" y="1045836"/>
            <a:ext cx="1952625" cy="1477328"/>
          </a:xfrm>
          <a:prstGeom prst="rect">
            <a:avLst/>
          </a:prstGeom>
          <a:noFill/>
        </p:spPr>
        <p:txBody>
          <a:bodyPr wrap="square" rtlCol="0">
            <a:spAutoFit/>
          </a:bodyPr>
          <a:lstStyle/>
          <a:p>
            <a:pPr algn="r"/>
            <a:r>
              <a:rPr lang="en-US" dirty="0" smtClean="0">
                <a:solidFill>
                  <a:srgbClr val="FF0000"/>
                </a:solidFill>
              </a:rPr>
              <a:t>Adobe RGB (1998)</a:t>
            </a:r>
          </a:p>
          <a:p>
            <a:pPr algn="r"/>
            <a:endParaRPr lang="en-US" dirty="0">
              <a:solidFill>
                <a:srgbClr val="FF0000"/>
              </a:solidFill>
            </a:endParaRPr>
          </a:p>
          <a:p>
            <a:pPr algn="r"/>
            <a:endParaRPr lang="en-US" dirty="0" smtClean="0">
              <a:solidFill>
                <a:srgbClr val="FF0000"/>
              </a:solidFill>
            </a:endParaRPr>
          </a:p>
          <a:p>
            <a:pPr algn="r"/>
            <a:r>
              <a:rPr lang="en-US" dirty="0" err="1" smtClean="0">
                <a:solidFill>
                  <a:srgbClr val="FF0000"/>
                </a:solidFill>
              </a:rPr>
              <a:t>sRGB</a:t>
            </a:r>
            <a:endParaRPr lang="en-US" dirty="0" smtClean="0">
              <a:solidFill>
                <a:srgbClr val="FF0000"/>
              </a:solidFill>
            </a:endParaRPr>
          </a:p>
          <a:p>
            <a:pPr algn="r"/>
            <a:endParaRPr lang="en-US" dirty="0">
              <a:solidFill>
                <a:srgbClr val="FF0000"/>
              </a:solidFill>
            </a:endParaRPr>
          </a:p>
        </p:txBody>
      </p:sp>
    </p:spTree>
    <p:extLst>
      <p:ext uri="{BB962C8B-B14F-4D97-AF65-F5344CB8AC3E}">
        <p14:creationId xmlns:p14="http://schemas.microsoft.com/office/powerpoint/2010/main" val="1402200913"/>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809001" y="1029961"/>
            <a:ext cx="6334999" cy="3139321"/>
          </a:xfrm>
          <a:prstGeom prst="rect">
            <a:avLst/>
          </a:prstGeom>
          <a:noFill/>
        </p:spPr>
        <p:txBody>
          <a:bodyPr wrap="square" rtlCol="0">
            <a:spAutoFit/>
          </a:bodyPr>
          <a:lstStyle/>
          <a:p>
            <a:r>
              <a:rPr lang="en-US" dirty="0" smtClean="0">
                <a:solidFill>
                  <a:schemeClr val="bg1"/>
                </a:solidFill>
              </a:rPr>
              <a:t>RAW</a:t>
            </a:r>
          </a:p>
          <a:p>
            <a:endParaRPr lang="en-US" dirty="0">
              <a:solidFill>
                <a:schemeClr val="bg1"/>
              </a:solidFill>
            </a:endParaRPr>
          </a:p>
          <a:p>
            <a:r>
              <a:rPr lang="en-US" dirty="0" smtClean="0">
                <a:solidFill>
                  <a:srgbClr val="000000"/>
                </a:solidFill>
              </a:rPr>
              <a:t>directly into a folder on your </a:t>
            </a:r>
            <a:r>
              <a:rPr lang="en-US" dirty="0" smtClean="0">
                <a:solidFill>
                  <a:srgbClr val="000000"/>
                </a:solidFill>
              </a:rPr>
              <a:t>HD and/or </a:t>
            </a:r>
            <a:r>
              <a:rPr lang="en-US" dirty="0" smtClean="0">
                <a:solidFill>
                  <a:srgbClr val="000000"/>
                </a:solidFill>
              </a:rPr>
              <a:t>Import </a:t>
            </a:r>
            <a:r>
              <a:rPr lang="en-US" dirty="0" smtClean="0">
                <a:solidFill>
                  <a:srgbClr val="000000"/>
                </a:solidFill>
              </a:rPr>
              <a:t>into LR</a:t>
            </a:r>
            <a:endParaRPr lang="en-US" dirty="0" smtClean="0">
              <a:solidFill>
                <a:srgbClr val="000000"/>
              </a:solidFill>
            </a:endParaRPr>
          </a:p>
          <a:p>
            <a:endParaRPr lang="en-US" dirty="0">
              <a:solidFill>
                <a:srgbClr val="000000"/>
              </a:solidFill>
            </a:endParaRPr>
          </a:p>
          <a:p>
            <a:r>
              <a:rPr lang="en-US" dirty="0" smtClean="0">
                <a:solidFill>
                  <a:srgbClr val="000000"/>
                </a:solidFill>
              </a:rPr>
              <a:t>LR </a:t>
            </a:r>
            <a:r>
              <a:rPr lang="en-US" dirty="0" smtClean="0">
                <a:solidFill>
                  <a:srgbClr val="000000"/>
                </a:solidFill>
              </a:rPr>
              <a:t>(&amp;BR) will </a:t>
            </a:r>
            <a:r>
              <a:rPr lang="en-US" dirty="0" smtClean="0">
                <a:solidFill>
                  <a:srgbClr val="000000"/>
                </a:solidFill>
              </a:rPr>
              <a:t>organize your metadata </a:t>
            </a:r>
            <a:r>
              <a:rPr lang="en-US" dirty="0" smtClean="0">
                <a:solidFill>
                  <a:srgbClr val="000000"/>
                </a:solidFill>
              </a:rPr>
              <a:t>alone</a:t>
            </a:r>
            <a:endParaRPr lang="en-US" dirty="0" smtClean="0">
              <a:solidFill>
                <a:srgbClr val="000000"/>
              </a:solidFill>
            </a:endParaRPr>
          </a:p>
          <a:p>
            <a:endParaRPr lang="en-US" dirty="0">
              <a:solidFill>
                <a:srgbClr val="000000"/>
              </a:solidFill>
            </a:endParaRPr>
          </a:p>
          <a:p>
            <a:r>
              <a:rPr lang="en-US" dirty="0" smtClean="0">
                <a:solidFill>
                  <a:srgbClr val="000000"/>
                </a:solidFill>
              </a:rPr>
              <a:t>use workflow </a:t>
            </a:r>
            <a:r>
              <a:rPr lang="en-US" dirty="0" smtClean="0">
                <a:solidFill>
                  <a:srgbClr val="000000"/>
                </a:solidFill>
              </a:rPr>
              <a:t>application to sort out images – LR</a:t>
            </a:r>
            <a:r>
              <a:rPr lang="en-US" dirty="0">
                <a:solidFill>
                  <a:srgbClr val="000000"/>
                </a:solidFill>
              </a:rPr>
              <a:t> </a:t>
            </a:r>
            <a:r>
              <a:rPr lang="en-US" dirty="0" smtClean="0">
                <a:solidFill>
                  <a:srgbClr val="000000"/>
                </a:solidFill>
              </a:rPr>
              <a:t>(</a:t>
            </a:r>
            <a:r>
              <a:rPr lang="en-US" dirty="0" smtClean="0">
                <a:solidFill>
                  <a:srgbClr val="000000"/>
                </a:solidFill>
              </a:rPr>
              <a:t>BR) </a:t>
            </a:r>
            <a:endParaRPr lang="en-US" dirty="0" smtClean="0">
              <a:solidFill>
                <a:srgbClr val="000000"/>
              </a:solidFill>
            </a:endParaRPr>
          </a:p>
          <a:p>
            <a:endParaRPr lang="en-US" dirty="0">
              <a:solidFill>
                <a:srgbClr val="000000"/>
              </a:solidFill>
            </a:endParaRPr>
          </a:p>
          <a:p>
            <a:r>
              <a:rPr lang="en-US" dirty="0" smtClean="0">
                <a:solidFill>
                  <a:srgbClr val="000000"/>
                </a:solidFill>
              </a:rPr>
              <a:t>save images for print in set size, flattened, </a:t>
            </a:r>
            <a:r>
              <a:rPr lang="en-US" dirty="0" smtClean="0">
                <a:solidFill>
                  <a:srgbClr val="000000"/>
                </a:solidFill>
              </a:rPr>
              <a:t>256 </a:t>
            </a:r>
            <a:r>
              <a:rPr lang="en-US" dirty="0" smtClean="0">
                <a:solidFill>
                  <a:srgbClr val="000000"/>
                </a:solidFill>
              </a:rPr>
              <a:t>dpi as TIFF</a:t>
            </a:r>
            <a:endParaRPr lang="en-US" dirty="0" smtClean="0">
              <a:solidFill>
                <a:srgbClr val="000000"/>
              </a:solidFill>
            </a:endParaRPr>
          </a:p>
          <a:p>
            <a:endParaRPr lang="en-US" dirty="0">
              <a:solidFill>
                <a:srgbClr val="000000"/>
              </a:solidFill>
            </a:endParaRPr>
          </a:p>
          <a:p>
            <a:r>
              <a:rPr lang="en-US" dirty="0" smtClean="0">
                <a:solidFill>
                  <a:srgbClr val="000000"/>
                </a:solidFill>
              </a:rPr>
              <a:t>output finished work into new folder, do not overwrite original</a:t>
            </a:r>
            <a:endParaRPr lang="en-US" dirty="0">
              <a:solidFill>
                <a:srgbClr val="000000"/>
              </a:solidFill>
            </a:endParaRPr>
          </a:p>
        </p:txBody>
      </p:sp>
      <p:sp>
        <p:nvSpPr>
          <p:cNvPr id="6" name="TextBox 5"/>
          <p:cNvSpPr txBox="1"/>
          <p:nvPr/>
        </p:nvSpPr>
        <p:spPr>
          <a:xfrm>
            <a:off x="2698750" y="324792"/>
            <a:ext cx="4073351" cy="461665"/>
          </a:xfrm>
          <a:prstGeom prst="rect">
            <a:avLst/>
          </a:prstGeom>
          <a:noFill/>
        </p:spPr>
        <p:txBody>
          <a:bodyPr wrap="none" rtlCol="0">
            <a:spAutoFit/>
          </a:bodyPr>
          <a:lstStyle/>
          <a:p>
            <a:r>
              <a:rPr lang="en-US" sz="2400" b="1" dirty="0" smtClean="0">
                <a:solidFill>
                  <a:schemeClr val="bg1"/>
                </a:solidFill>
              </a:rPr>
              <a:t>Photo Management Workflow</a:t>
            </a:r>
            <a:endParaRPr lang="en-US" sz="2400" b="1" dirty="0">
              <a:solidFill>
                <a:schemeClr val="bg1"/>
              </a:solidFill>
            </a:endParaRPr>
          </a:p>
        </p:txBody>
      </p:sp>
      <p:sp>
        <p:nvSpPr>
          <p:cNvPr id="7" name="TextBox 6"/>
          <p:cNvSpPr txBox="1"/>
          <p:nvPr/>
        </p:nvSpPr>
        <p:spPr>
          <a:xfrm>
            <a:off x="1349375" y="1045836"/>
            <a:ext cx="1349375" cy="3416320"/>
          </a:xfrm>
          <a:prstGeom prst="rect">
            <a:avLst/>
          </a:prstGeom>
          <a:noFill/>
        </p:spPr>
        <p:txBody>
          <a:bodyPr wrap="square" rtlCol="0">
            <a:spAutoFit/>
          </a:bodyPr>
          <a:lstStyle/>
          <a:p>
            <a:pPr algn="r"/>
            <a:r>
              <a:rPr lang="en-US" dirty="0" smtClean="0">
                <a:solidFill>
                  <a:srgbClr val="FF0000"/>
                </a:solidFill>
              </a:rPr>
              <a:t>CAPTURE</a:t>
            </a:r>
          </a:p>
          <a:p>
            <a:pPr algn="r"/>
            <a:endParaRPr lang="en-US" dirty="0" smtClean="0">
              <a:solidFill>
                <a:srgbClr val="FF0000"/>
              </a:solidFill>
            </a:endParaRPr>
          </a:p>
          <a:p>
            <a:pPr algn="r"/>
            <a:r>
              <a:rPr lang="en-US" dirty="0" smtClean="0">
                <a:solidFill>
                  <a:srgbClr val="FF0000"/>
                </a:solidFill>
              </a:rPr>
              <a:t>DOWNLOAD</a:t>
            </a:r>
          </a:p>
          <a:p>
            <a:pPr algn="r"/>
            <a:endParaRPr lang="en-US" dirty="0">
              <a:solidFill>
                <a:srgbClr val="FF0000"/>
              </a:solidFill>
            </a:endParaRPr>
          </a:p>
          <a:p>
            <a:pPr algn="r"/>
            <a:r>
              <a:rPr lang="en-US" dirty="0" smtClean="0">
                <a:solidFill>
                  <a:srgbClr val="FF0000"/>
                </a:solidFill>
              </a:rPr>
              <a:t>ORGANIZE</a:t>
            </a:r>
          </a:p>
          <a:p>
            <a:pPr algn="r"/>
            <a:endParaRPr lang="en-US" dirty="0">
              <a:solidFill>
                <a:srgbClr val="FF0000"/>
              </a:solidFill>
            </a:endParaRPr>
          </a:p>
          <a:p>
            <a:pPr algn="r"/>
            <a:r>
              <a:rPr lang="en-US" dirty="0" smtClean="0">
                <a:solidFill>
                  <a:srgbClr val="FF0000"/>
                </a:solidFill>
              </a:rPr>
              <a:t>EDIT</a:t>
            </a:r>
          </a:p>
          <a:p>
            <a:pPr algn="r"/>
            <a:endParaRPr lang="en-US" dirty="0">
              <a:solidFill>
                <a:srgbClr val="FF0000"/>
              </a:solidFill>
            </a:endParaRPr>
          </a:p>
          <a:p>
            <a:pPr algn="r"/>
            <a:r>
              <a:rPr lang="en-US" dirty="0" smtClean="0">
                <a:solidFill>
                  <a:srgbClr val="FF0000"/>
                </a:solidFill>
              </a:rPr>
              <a:t>OUTPUT</a:t>
            </a:r>
          </a:p>
          <a:p>
            <a:pPr algn="r"/>
            <a:endParaRPr lang="en-US" dirty="0">
              <a:solidFill>
                <a:srgbClr val="FF0000"/>
              </a:solidFill>
            </a:endParaRPr>
          </a:p>
          <a:p>
            <a:pPr algn="r"/>
            <a:r>
              <a:rPr lang="en-US" dirty="0" smtClean="0">
                <a:solidFill>
                  <a:srgbClr val="FF0000"/>
                </a:solidFill>
              </a:rPr>
              <a:t>ARCHIVE</a:t>
            </a:r>
            <a:endParaRPr lang="en-US" dirty="0">
              <a:solidFill>
                <a:srgbClr val="FF0000"/>
              </a:solidFill>
            </a:endParaRPr>
          </a:p>
          <a:p>
            <a:endParaRPr lang="en-US" dirty="0"/>
          </a:p>
        </p:txBody>
      </p:sp>
    </p:spTree>
    <p:extLst>
      <p:ext uri="{BB962C8B-B14F-4D97-AF65-F5344CB8AC3E}">
        <p14:creationId xmlns:p14="http://schemas.microsoft.com/office/powerpoint/2010/main" val="2460294159"/>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809001" y="1029961"/>
            <a:ext cx="6334999" cy="3416320"/>
          </a:xfrm>
          <a:prstGeom prst="rect">
            <a:avLst/>
          </a:prstGeom>
          <a:noFill/>
        </p:spPr>
        <p:txBody>
          <a:bodyPr wrap="square" rtlCol="0">
            <a:spAutoFit/>
          </a:bodyPr>
          <a:lstStyle/>
          <a:p>
            <a:r>
              <a:rPr lang="en-US" dirty="0" smtClean="0">
                <a:solidFill>
                  <a:schemeClr val="bg1"/>
                </a:solidFill>
              </a:rPr>
              <a:t>decide final output and work in that size or larger (17x22)</a:t>
            </a:r>
          </a:p>
          <a:p>
            <a:endParaRPr lang="en-US" dirty="0">
              <a:solidFill>
                <a:schemeClr val="bg1"/>
              </a:solidFill>
            </a:endParaRPr>
          </a:p>
          <a:p>
            <a:r>
              <a:rPr lang="en-US" dirty="0" smtClean="0">
                <a:solidFill>
                  <a:srgbClr val="000000"/>
                </a:solidFill>
              </a:rPr>
              <a:t>in Develop Module in LR or using Adjustment Layer in PS</a:t>
            </a:r>
          </a:p>
          <a:p>
            <a:endParaRPr lang="en-US" dirty="0">
              <a:solidFill>
                <a:srgbClr val="000000"/>
              </a:solidFill>
            </a:endParaRPr>
          </a:p>
          <a:p>
            <a:r>
              <a:rPr lang="en-US" dirty="0" smtClean="0">
                <a:solidFill>
                  <a:srgbClr val="000000"/>
                </a:solidFill>
              </a:rPr>
              <a:t>first set white balance, then Curves and Levels</a:t>
            </a:r>
          </a:p>
          <a:p>
            <a:endParaRPr lang="en-US" dirty="0">
              <a:solidFill>
                <a:srgbClr val="000000"/>
              </a:solidFill>
            </a:endParaRPr>
          </a:p>
          <a:p>
            <a:r>
              <a:rPr lang="en-US" dirty="0" smtClean="0">
                <a:solidFill>
                  <a:srgbClr val="000000"/>
                </a:solidFill>
              </a:rPr>
              <a:t>In LR use Adjustment Brush, in PS work in Masks</a:t>
            </a:r>
          </a:p>
          <a:p>
            <a:endParaRPr lang="en-US" dirty="0">
              <a:solidFill>
                <a:srgbClr val="000000"/>
              </a:solidFill>
            </a:endParaRPr>
          </a:p>
          <a:p>
            <a:r>
              <a:rPr lang="en-US" dirty="0" smtClean="0">
                <a:solidFill>
                  <a:srgbClr val="000000"/>
                </a:solidFill>
              </a:rPr>
              <a:t>dust removal, imperfections</a:t>
            </a:r>
          </a:p>
          <a:p>
            <a:endParaRPr lang="en-US" dirty="0">
              <a:solidFill>
                <a:srgbClr val="000000"/>
              </a:solidFill>
            </a:endParaRPr>
          </a:p>
          <a:p>
            <a:r>
              <a:rPr lang="en-US" dirty="0" smtClean="0">
                <a:solidFill>
                  <a:srgbClr val="000000"/>
                </a:solidFill>
              </a:rPr>
              <a:t>a little in processing, then as needed in printing (too much can cause increased contrast or lower dynamic range)</a:t>
            </a:r>
            <a:endParaRPr lang="en-US" dirty="0">
              <a:solidFill>
                <a:srgbClr val="000000"/>
              </a:solidFill>
            </a:endParaRPr>
          </a:p>
        </p:txBody>
      </p:sp>
      <p:sp>
        <p:nvSpPr>
          <p:cNvPr id="6" name="TextBox 5"/>
          <p:cNvSpPr txBox="1"/>
          <p:nvPr/>
        </p:nvSpPr>
        <p:spPr>
          <a:xfrm>
            <a:off x="2698750" y="324792"/>
            <a:ext cx="3711924" cy="461665"/>
          </a:xfrm>
          <a:prstGeom prst="rect">
            <a:avLst/>
          </a:prstGeom>
          <a:noFill/>
        </p:spPr>
        <p:txBody>
          <a:bodyPr wrap="none" rtlCol="0">
            <a:spAutoFit/>
          </a:bodyPr>
          <a:lstStyle/>
          <a:p>
            <a:r>
              <a:rPr lang="en-US" sz="2400" b="1" dirty="0" smtClean="0">
                <a:solidFill>
                  <a:schemeClr val="bg1"/>
                </a:solidFill>
              </a:rPr>
              <a:t>Photo Processing Workflow</a:t>
            </a:r>
            <a:endParaRPr lang="en-US" sz="2400" b="1" dirty="0">
              <a:solidFill>
                <a:schemeClr val="bg1"/>
              </a:solidFill>
            </a:endParaRPr>
          </a:p>
        </p:txBody>
      </p:sp>
      <p:sp>
        <p:nvSpPr>
          <p:cNvPr id="7" name="TextBox 6"/>
          <p:cNvSpPr txBox="1"/>
          <p:nvPr/>
        </p:nvSpPr>
        <p:spPr>
          <a:xfrm>
            <a:off x="428625" y="1045836"/>
            <a:ext cx="2270125" cy="3139321"/>
          </a:xfrm>
          <a:prstGeom prst="rect">
            <a:avLst/>
          </a:prstGeom>
          <a:noFill/>
        </p:spPr>
        <p:txBody>
          <a:bodyPr wrap="square" rtlCol="0">
            <a:spAutoFit/>
          </a:bodyPr>
          <a:lstStyle/>
          <a:p>
            <a:pPr algn="r"/>
            <a:r>
              <a:rPr lang="en-US" dirty="0" smtClean="0">
                <a:solidFill>
                  <a:srgbClr val="FF0000"/>
                </a:solidFill>
              </a:rPr>
              <a:t>1. IMAGE </a:t>
            </a:r>
            <a:r>
              <a:rPr lang="en-US" dirty="0" smtClean="0">
                <a:solidFill>
                  <a:srgbClr val="FF0000"/>
                </a:solidFill>
              </a:rPr>
              <a:t>SIZE</a:t>
            </a:r>
          </a:p>
          <a:p>
            <a:pPr algn="r"/>
            <a:endParaRPr lang="en-US" dirty="0" smtClean="0">
              <a:solidFill>
                <a:srgbClr val="FF0000"/>
              </a:solidFill>
            </a:endParaRPr>
          </a:p>
          <a:p>
            <a:pPr algn="r"/>
            <a:r>
              <a:rPr lang="en-US" dirty="0" smtClean="0">
                <a:solidFill>
                  <a:srgbClr val="FF0000"/>
                </a:solidFill>
              </a:rPr>
              <a:t>2. TONES</a:t>
            </a:r>
            <a:endParaRPr lang="en-US" dirty="0" smtClean="0">
              <a:solidFill>
                <a:srgbClr val="FF0000"/>
              </a:solidFill>
            </a:endParaRPr>
          </a:p>
          <a:p>
            <a:pPr algn="r"/>
            <a:endParaRPr lang="en-US" dirty="0">
              <a:solidFill>
                <a:srgbClr val="FF0000"/>
              </a:solidFill>
            </a:endParaRPr>
          </a:p>
          <a:p>
            <a:pPr algn="r"/>
            <a:r>
              <a:rPr lang="en-US" dirty="0" smtClean="0">
                <a:solidFill>
                  <a:srgbClr val="FF0000"/>
                </a:solidFill>
              </a:rPr>
              <a:t>3. COLORS</a:t>
            </a:r>
            <a:endParaRPr lang="en-US" dirty="0" smtClean="0">
              <a:solidFill>
                <a:srgbClr val="FF0000"/>
              </a:solidFill>
            </a:endParaRPr>
          </a:p>
          <a:p>
            <a:pPr algn="r"/>
            <a:endParaRPr lang="en-US" dirty="0">
              <a:solidFill>
                <a:srgbClr val="FF0000"/>
              </a:solidFill>
            </a:endParaRPr>
          </a:p>
          <a:p>
            <a:pPr algn="r"/>
            <a:r>
              <a:rPr lang="en-US" dirty="0" smtClean="0">
                <a:solidFill>
                  <a:srgbClr val="FF0000"/>
                </a:solidFill>
              </a:rPr>
              <a:t>4. ADJUST </a:t>
            </a:r>
            <a:r>
              <a:rPr lang="en-US" dirty="0" smtClean="0">
                <a:solidFill>
                  <a:srgbClr val="FF0000"/>
                </a:solidFill>
              </a:rPr>
              <a:t>PARTS</a:t>
            </a:r>
          </a:p>
          <a:p>
            <a:pPr algn="r"/>
            <a:endParaRPr lang="en-US" dirty="0">
              <a:solidFill>
                <a:srgbClr val="FF0000"/>
              </a:solidFill>
            </a:endParaRPr>
          </a:p>
          <a:p>
            <a:pPr algn="r"/>
            <a:r>
              <a:rPr lang="en-US" dirty="0" smtClean="0">
                <a:solidFill>
                  <a:srgbClr val="FF0000"/>
                </a:solidFill>
              </a:rPr>
              <a:t>5. RETOUCH</a:t>
            </a:r>
            <a:endParaRPr lang="en-US" dirty="0" smtClean="0">
              <a:solidFill>
                <a:srgbClr val="FF0000"/>
              </a:solidFill>
            </a:endParaRPr>
          </a:p>
          <a:p>
            <a:pPr algn="r"/>
            <a:endParaRPr lang="en-US" dirty="0">
              <a:solidFill>
                <a:srgbClr val="FF0000"/>
              </a:solidFill>
            </a:endParaRPr>
          </a:p>
          <a:p>
            <a:pPr algn="r"/>
            <a:r>
              <a:rPr lang="en-US" dirty="0" smtClean="0">
                <a:solidFill>
                  <a:srgbClr val="FF0000"/>
                </a:solidFill>
              </a:rPr>
              <a:t>6. SHARPEN</a:t>
            </a:r>
            <a:endParaRPr lang="en-US" dirty="0"/>
          </a:p>
        </p:txBody>
      </p:sp>
    </p:spTree>
    <p:extLst>
      <p:ext uri="{BB962C8B-B14F-4D97-AF65-F5344CB8AC3E}">
        <p14:creationId xmlns:p14="http://schemas.microsoft.com/office/powerpoint/2010/main" val="2087919588"/>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3730625" y="347959"/>
            <a:ext cx="4432300" cy="4114800"/>
          </a:xfrm>
          <a:prstGeom prst="rect">
            <a:avLst/>
          </a:prstGeom>
        </p:spPr>
      </p:pic>
      <p:sp>
        <p:nvSpPr>
          <p:cNvPr id="5" name="Rectangle 4"/>
          <p:cNvSpPr/>
          <p:nvPr/>
        </p:nvSpPr>
        <p:spPr>
          <a:xfrm>
            <a:off x="95250" y="4604593"/>
            <a:ext cx="8890000" cy="2062103"/>
          </a:xfrm>
          <a:prstGeom prst="rect">
            <a:avLst/>
          </a:prstGeom>
        </p:spPr>
        <p:txBody>
          <a:bodyPr wrap="square">
            <a:spAutoFit/>
          </a:bodyPr>
          <a:lstStyle/>
          <a:p>
            <a:r>
              <a:rPr lang="en-US" sz="1600" dirty="0" smtClean="0">
                <a:solidFill>
                  <a:srgbClr val="000000"/>
                </a:solidFill>
              </a:rPr>
              <a:t>If </a:t>
            </a:r>
            <a:r>
              <a:rPr lang="en-US" sz="1600" dirty="0">
                <a:solidFill>
                  <a:srgbClr val="000000"/>
                </a:solidFill>
              </a:rPr>
              <a:t>you look at the preview thumbnail to the left of each channel's name, you'll notice that each channel is represented by a black and white version of the image, and that the black and white version is different for each channel. The reason they're different is that each black and white version represents how much of that color is being mixed in to create the colors we see in the photo, just like a painter mixes colors to create more colors. </a:t>
            </a:r>
            <a:r>
              <a:rPr lang="en-US" sz="1600" b="1" dirty="0">
                <a:solidFill>
                  <a:srgbClr val="000000"/>
                </a:solidFill>
              </a:rPr>
              <a:t>Lighter areas in the black and white version mean that more of that color is being mixed in, while darker areas mean less is being used</a:t>
            </a:r>
            <a:r>
              <a:rPr lang="en-US" sz="1600" dirty="0">
                <a:solidFill>
                  <a:srgbClr val="000000"/>
                </a:solidFill>
              </a:rPr>
              <a:t>. A blue sky, for example, would use lots of blue and very little, if any, green or red, so the sky in the Blue channel's black and white version would appear much brighter than it would in the Green or Red channels. </a:t>
            </a:r>
          </a:p>
        </p:txBody>
      </p:sp>
      <p:sp>
        <p:nvSpPr>
          <p:cNvPr id="6" name="TextBox 5"/>
          <p:cNvSpPr txBox="1"/>
          <p:nvPr/>
        </p:nvSpPr>
        <p:spPr>
          <a:xfrm>
            <a:off x="1509204" y="347959"/>
            <a:ext cx="1348296" cy="461665"/>
          </a:xfrm>
          <a:prstGeom prst="rect">
            <a:avLst/>
          </a:prstGeom>
          <a:noFill/>
        </p:spPr>
        <p:txBody>
          <a:bodyPr wrap="none" rtlCol="0">
            <a:spAutoFit/>
          </a:bodyPr>
          <a:lstStyle/>
          <a:p>
            <a:r>
              <a:rPr lang="en-US" sz="2400" b="1" dirty="0" smtClean="0">
                <a:solidFill>
                  <a:schemeClr val="bg1"/>
                </a:solidFill>
              </a:rPr>
              <a:t>Channels</a:t>
            </a:r>
            <a:endParaRPr lang="en-US" sz="2400" b="1" dirty="0">
              <a:solidFill>
                <a:schemeClr val="bg1"/>
              </a:solidFill>
            </a:endParaRPr>
          </a:p>
        </p:txBody>
      </p:sp>
    </p:spTree>
    <p:extLst>
      <p:ext uri="{BB962C8B-B14F-4D97-AF65-F5344CB8AC3E}">
        <p14:creationId xmlns:p14="http://schemas.microsoft.com/office/powerpoint/2010/main" val="17461045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809001" y="1029961"/>
            <a:ext cx="5874623" cy="3693319"/>
          </a:xfrm>
          <a:prstGeom prst="rect">
            <a:avLst/>
          </a:prstGeom>
          <a:noFill/>
        </p:spPr>
        <p:txBody>
          <a:bodyPr wrap="square" rtlCol="0">
            <a:spAutoFit/>
          </a:bodyPr>
          <a:lstStyle/>
          <a:p>
            <a:r>
              <a:rPr lang="en-US" dirty="0" smtClean="0">
                <a:solidFill>
                  <a:schemeClr val="bg1"/>
                </a:solidFill>
              </a:rPr>
              <a:t>3 black and white layers that measure luminance of each color – red green blue, - that combined create the full color spectrum</a:t>
            </a:r>
          </a:p>
          <a:p>
            <a:endParaRPr lang="en-US" dirty="0">
              <a:solidFill>
                <a:schemeClr val="bg1"/>
              </a:solidFill>
            </a:endParaRPr>
          </a:p>
          <a:p>
            <a:r>
              <a:rPr lang="en-US" dirty="0" smtClean="0">
                <a:solidFill>
                  <a:schemeClr val="bg1"/>
                </a:solidFill>
              </a:rPr>
              <a:t>can adjust the proportion of each channel that ends up in the final image </a:t>
            </a:r>
            <a:r>
              <a:rPr lang="en-US" dirty="0" smtClean="0">
                <a:solidFill>
                  <a:schemeClr val="bg1"/>
                </a:solidFill>
              </a:rPr>
              <a:t> and convert to </a:t>
            </a:r>
            <a:r>
              <a:rPr lang="en-US" dirty="0" err="1" smtClean="0">
                <a:solidFill>
                  <a:schemeClr val="bg1"/>
                </a:solidFill>
              </a:rPr>
              <a:t>Grayscale</a:t>
            </a:r>
            <a:r>
              <a:rPr lang="en-US" dirty="0" smtClean="0">
                <a:solidFill>
                  <a:schemeClr val="bg1"/>
                </a:solidFill>
              </a:rPr>
              <a:t> Mode</a:t>
            </a:r>
          </a:p>
          <a:p>
            <a:endParaRPr lang="en-US" dirty="0">
              <a:solidFill>
                <a:schemeClr val="bg1"/>
              </a:solidFill>
            </a:endParaRPr>
          </a:p>
          <a:p>
            <a:r>
              <a:rPr lang="en-US" dirty="0" smtClean="0">
                <a:solidFill>
                  <a:schemeClr val="bg1"/>
                </a:solidFill>
              </a:rPr>
              <a:t>or </a:t>
            </a:r>
            <a:r>
              <a:rPr lang="en-US" dirty="0" smtClean="0">
                <a:solidFill>
                  <a:schemeClr val="bg1"/>
                </a:solidFill>
              </a:rPr>
              <a:t>you can </a:t>
            </a:r>
            <a:r>
              <a:rPr lang="en-US" dirty="0" smtClean="0">
                <a:solidFill>
                  <a:schemeClr val="bg1"/>
                </a:solidFill>
              </a:rPr>
              <a:t>use a single channel from RGB and duplicate it as a new document and convert to </a:t>
            </a:r>
            <a:r>
              <a:rPr lang="en-US" dirty="0" err="1" smtClean="0">
                <a:solidFill>
                  <a:schemeClr val="bg1"/>
                </a:solidFill>
              </a:rPr>
              <a:t>Grayscale</a:t>
            </a:r>
            <a:r>
              <a:rPr lang="en-US" dirty="0" smtClean="0">
                <a:solidFill>
                  <a:schemeClr val="bg1"/>
                </a:solidFill>
              </a:rPr>
              <a:t> Mode</a:t>
            </a:r>
            <a:endParaRPr lang="en-US" dirty="0" smtClean="0">
              <a:solidFill>
                <a:schemeClr val="bg1"/>
              </a:solidFill>
            </a:endParaRPr>
          </a:p>
          <a:p>
            <a:endParaRPr lang="en-US" dirty="0">
              <a:solidFill>
                <a:schemeClr val="bg1"/>
              </a:solidFill>
            </a:endParaRPr>
          </a:p>
          <a:p>
            <a:r>
              <a:rPr lang="en-US" dirty="0" smtClean="0">
                <a:solidFill>
                  <a:srgbClr val="000000"/>
                </a:solidFill>
              </a:rPr>
              <a:t>cyan, magenta, yellow and black are printers ink that combined create the full color spectrum</a:t>
            </a:r>
          </a:p>
          <a:p>
            <a:r>
              <a:rPr lang="en-US" dirty="0" smtClean="0">
                <a:solidFill>
                  <a:srgbClr val="000000"/>
                </a:solidFill>
              </a:rPr>
              <a:t>- represented as separate printing plates at a book </a:t>
            </a:r>
            <a:r>
              <a:rPr lang="en-US" dirty="0" err="1" smtClean="0">
                <a:solidFill>
                  <a:srgbClr val="000000"/>
                </a:solidFill>
              </a:rPr>
              <a:t>presss</a:t>
            </a:r>
            <a:endParaRPr lang="en-US" dirty="0">
              <a:solidFill>
                <a:srgbClr val="000000"/>
              </a:solidFill>
            </a:endParaRPr>
          </a:p>
        </p:txBody>
      </p:sp>
      <p:sp>
        <p:nvSpPr>
          <p:cNvPr id="6" name="TextBox 5"/>
          <p:cNvSpPr txBox="1"/>
          <p:nvPr/>
        </p:nvSpPr>
        <p:spPr>
          <a:xfrm>
            <a:off x="3794125" y="324792"/>
            <a:ext cx="1348296" cy="461665"/>
          </a:xfrm>
          <a:prstGeom prst="rect">
            <a:avLst/>
          </a:prstGeom>
          <a:noFill/>
        </p:spPr>
        <p:txBody>
          <a:bodyPr wrap="none" rtlCol="0">
            <a:spAutoFit/>
          </a:bodyPr>
          <a:lstStyle/>
          <a:p>
            <a:r>
              <a:rPr lang="en-US" sz="2400" b="1" dirty="0" smtClean="0">
                <a:solidFill>
                  <a:schemeClr val="bg1"/>
                </a:solidFill>
              </a:rPr>
              <a:t>Channels</a:t>
            </a:r>
            <a:endParaRPr lang="en-US" sz="2400" b="1" dirty="0">
              <a:solidFill>
                <a:schemeClr val="bg1"/>
              </a:solidFill>
            </a:endParaRPr>
          </a:p>
        </p:txBody>
      </p:sp>
      <p:sp>
        <p:nvSpPr>
          <p:cNvPr id="7" name="TextBox 6"/>
          <p:cNvSpPr txBox="1"/>
          <p:nvPr/>
        </p:nvSpPr>
        <p:spPr>
          <a:xfrm>
            <a:off x="793751" y="1045836"/>
            <a:ext cx="1905000" cy="3416320"/>
          </a:xfrm>
          <a:prstGeom prst="rect">
            <a:avLst/>
          </a:prstGeom>
          <a:noFill/>
        </p:spPr>
        <p:txBody>
          <a:bodyPr wrap="square" rtlCol="0">
            <a:spAutoFit/>
          </a:bodyPr>
          <a:lstStyle/>
          <a:p>
            <a:pPr algn="r"/>
            <a:r>
              <a:rPr lang="en-US" dirty="0" smtClean="0">
                <a:solidFill>
                  <a:srgbClr val="FF0000"/>
                </a:solidFill>
              </a:rPr>
              <a:t>RGB</a:t>
            </a:r>
          </a:p>
          <a:p>
            <a:pPr algn="r"/>
            <a:endParaRPr lang="en-US" dirty="0">
              <a:solidFill>
                <a:srgbClr val="FF0000"/>
              </a:solidFill>
            </a:endParaRPr>
          </a:p>
          <a:p>
            <a:pPr algn="r"/>
            <a:endParaRPr lang="en-US" dirty="0" smtClean="0">
              <a:solidFill>
                <a:srgbClr val="FF0000"/>
              </a:solidFill>
            </a:endParaRPr>
          </a:p>
          <a:p>
            <a:pPr algn="r"/>
            <a:endParaRPr lang="en-US" dirty="0" smtClean="0">
              <a:solidFill>
                <a:srgbClr val="FF0000"/>
              </a:solidFill>
            </a:endParaRPr>
          </a:p>
          <a:p>
            <a:pPr algn="r"/>
            <a:r>
              <a:rPr lang="en-US" dirty="0" smtClean="0">
                <a:solidFill>
                  <a:srgbClr val="FF0000"/>
                </a:solidFill>
              </a:rPr>
              <a:t>BLACK &amp; WHITE</a:t>
            </a:r>
            <a:endParaRPr lang="en-US" dirty="0" smtClean="0">
              <a:solidFill>
                <a:srgbClr val="FF0000"/>
              </a:solidFill>
            </a:endParaRPr>
          </a:p>
          <a:p>
            <a:pPr algn="r"/>
            <a:endParaRPr lang="en-US" dirty="0" smtClean="0">
              <a:solidFill>
                <a:srgbClr val="FF0000"/>
              </a:solidFill>
            </a:endParaRPr>
          </a:p>
          <a:p>
            <a:pPr algn="r"/>
            <a:endParaRPr lang="en-US" dirty="0" smtClean="0">
              <a:solidFill>
                <a:srgbClr val="FF0000"/>
              </a:solidFill>
            </a:endParaRPr>
          </a:p>
          <a:p>
            <a:pPr algn="r"/>
            <a:endParaRPr lang="en-US" dirty="0">
              <a:solidFill>
                <a:srgbClr val="FF0000"/>
              </a:solidFill>
            </a:endParaRPr>
          </a:p>
          <a:p>
            <a:pPr algn="r"/>
            <a:endParaRPr lang="en-US" dirty="0" smtClean="0">
              <a:solidFill>
                <a:srgbClr val="FF0000"/>
              </a:solidFill>
            </a:endParaRPr>
          </a:p>
          <a:p>
            <a:pPr algn="r"/>
            <a:endParaRPr lang="en-US" dirty="0" smtClean="0">
              <a:solidFill>
                <a:srgbClr val="FF0000"/>
              </a:solidFill>
            </a:endParaRPr>
          </a:p>
          <a:p>
            <a:pPr algn="r"/>
            <a:r>
              <a:rPr lang="en-US" dirty="0" smtClean="0">
                <a:solidFill>
                  <a:srgbClr val="FF0000"/>
                </a:solidFill>
              </a:rPr>
              <a:t>CMYK</a:t>
            </a:r>
          </a:p>
          <a:p>
            <a:pPr algn="r"/>
            <a:endParaRPr lang="en-US" dirty="0">
              <a:solidFill>
                <a:srgbClr val="FF0000"/>
              </a:solidFill>
            </a:endParaRPr>
          </a:p>
        </p:txBody>
      </p:sp>
    </p:spTree>
    <p:extLst>
      <p:ext uri="{BB962C8B-B14F-4D97-AF65-F5344CB8AC3E}">
        <p14:creationId xmlns:p14="http://schemas.microsoft.com/office/powerpoint/2010/main" val="3700334424"/>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993900" y="1651000"/>
            <a:ext cx="5156200" cy="3543300"/>
          </a:xfrm>
          <a:prstGeom prst="rect">
            <a:avLst/>
          </a:prstGeom>
          <a:noFill/>
          <a:ln>
            <a:noFill/>
          </a:ln>
        </p:spPr>
      </p:pic>
      <p:sp>
        <p:nvSpPr>
          <p:cNvPr id="3" name="TextBox 2"/>
          <p:cNvSpPr txBox="1"/>
          <p:nvPr/>
        </p:nvSpPr>
        <p:spPr>
          <a:xfrm>
            <a:off x="3254375" y="324792"/>
            <a:ext cx="2685200" cy="461665"/>
          </a:xfrm>
          <a:prstGeom prst="rect">
            <a:avLst/>
          </a:prstGeom>
          <a:noFill/>
        </p:spPr>
        <p:txBody>
          <a:bodyPr wrap="none" rtlCol="0">
            <a:spAutoFit/>
          </a:bodyPr>
          <a:lstStyle/>
          <a:p>
            <a:r>
              <a:rPr lang="en-US" sz="2400" b="1" dirty="0" smtClean="0">
                <a:solidFill>
                  <a:schemeClr val="bg1"/>
                </a:solidFill>
              </a:rPr>
              <a:t>Histograms / Levels</a:t>
            </a:r>
            <a:endParaRPr lang="en-US" sz="2400" b="1" dirty="0">
              <a:solidFill>
                <a:schemeClr val="bg1"/>
              </a:solidFill>
            </a:endParaRPr>
          </a:p>
        </p:txBody>
      </p:sp>
    </p:spTree>
    <p:extLst>
      <p:ext uri="{BB962C8B-B14F-4D97-AF65-F5344CB8AC3E}">
        <p14:creationId xmlns:p14="http://schemas.microsoft.com/office/powerpoint/2010/main" val="4157187553"/>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809001" y="1029960"/>
            <a:ext cx="5763499" cy="3970318"/>
          </a:xfrm>
          <a:prstGeom prst="rect">
            <a:avLst/>
          </a:prstGeom>
          <a:noFill/>
        </p:spPr>
        <p:txBody>
          <a:bodyPr wrap="square" rtlCol="0">
            <a:spAutoFit/>
          </a:bodyPr>
          <a:lstStyle/>
          <a:p>
            <a:r>
              <a:rPr lang="en-US" dirty="0" smtClean="0">
                <a:solidFill>
                  <a:schemeClr val="bg1"/>
                </a:solidFill>
              </a:rPr>
              <a:t>if the black-point</a:t>
            </a:r>
            <a:r>
              <a:rPr lang="en-US" u="sng" dirty="0" smtClean="0">
                <a:solidFill>
                  <a:schemeClr val="bg1"/>
                </a:solidFill>
              </a:rPr>
              <a:t> </a:t>
            </a:r>
            <a:r>
              <a:rPr lang="en-US" dirty="0" smtClean="0">
                <a:solidFill>
                  <a:schemeClr val="bg1"/>
                </a:solidFill>
              </a:rPr>
              <a:t>slider is to the left of histogram data, then the darkest areas of the image will not be black – move to data graph</a:t>
            </a:r>
          </a:p>
          <a:p>
            <a:endParaRPr lang="en-US" dirty="0">
              <a:solidFill>
                <a:schemeClr val="bg1"/>
              </a:solidFill>
            </a:endParaRPr>
          </a:p>
          <a:p>
            <a:r>
              <a:rPr lang="en-US" dirty="0" smtClean="0">
                <a:solidFill>
                  <a:schemeClr val="bg1"/>
                </a:solidFill>
              </a:rPr>
              <a:t>if white-point slider is to right of data, the lightest areas will not be white – move it into the data graph</a:t>
            </a:r>
          </a:p>
          <a:p>
            <a:endParaRPr lang="en-US" dirty="0">
              <a:solidFill>
                <a:schemeClr val="bg1"/>
              </a:solidFill>
            </a:endParaRPr>
          </a:p>
          <a:p>
            <a:r>
              <a:rPr lang="en-US" dirty="0" smtClean="0">
                <a:solidFill>
                  <a:schemeClr val="bg1"/>
                </a:solidFill>
              </a:rPr>
              <a:t>move left to darken and right to lighten</a:t>
            </a:r>
          </a:p>
          <a:p>
            <a:endParaRPr lang="en-US" dirty="0">
              <a:solidFill>
                <a:schemeClr val="bg1"/>
              </a:solidFill>
            </a:endParaRPr>
          </a:p>
          <a:p>
            <a:r>
              <a:rPr lang="en-US" dirty="0" smtClean="0">
                <a:solidFill>
                  <a:schemeClr val="bg1"/>
                </a:solidFill>
              </a:rPr>
              <a:t>all channels can be adjusted independently using Levels, or Levels can adjust RGB</a:t>
            </a:r>
          </a:p>
          <a:p>
            <a:endParaRPr lang="en-US" dirty="0">
              <a:solidFill>
                <a:schemeClr val="bg1"/>
              </a:solidFill>
            </a:endParaRPr>
          </a:p>
          <a:p>
            <a:r>
              <a:rPr lang="en-US" dirty="0" smtClean="0">
                <a:solidFill>
                  <a:schemeClr val="bg1"/>
                </a:solidFill>
              </a:rPr>
              <a:t>eye-dropper tools, let you set the black, white, mid tones by selecting them and then selecting spot in image</a:t>
            </a:r>
            <a:endParaRPr lang="en-US" dirty="0">
              <a:solidFill>
                <a:srgbClr val="000000"/>
              </a:solidFill>
            </a:endParaRPr>
          </a:p>
        </p:txBody>
      </p:sp>
      <p:sp>
        <p:nvSpPr>
          <p:cNvPr id="6" name="TextBox 5"/>
          <p:cNvSpPr txBox="1"/>
          <p:nvPr/>
        </p:nvSpPr>
        <p:spPr>
          <a:xfrm>
            <a:off x="3254375" y="324792"/>
            <a:ext cx="2685200" cy="461665"/>
          </a:xfrm>
          <a:prstGeom prst="rect">
            <a:avLst/>
          </a:prstGeom>
          <a:noFill/>
        </p:spPr>
        <p:txBody>
          <a:bodyPr wrap="none" rtlCol="0">
            <a:spAutoFit/>
          </a:bodyPr>
          <a:lstStyle/>
          <a:p>
            <a:r>
              <a:rPr lang="en-US" sz="2400" b="1" dirty="0" smtClean="0">
                <a:solidFill>
                  <a:schemeClr val="bg1"/>
                </a:solidFill>
              </a:rPr>
              <a:t>Histograms / Levels</a:t>
            </a:r>
            <a:endParaRPr lang="en-US" sz="2400" b="1" dirty="0">
              <a:solidFill>
                <a:schemeClr val="bg1"/>
              </a:solidFill>
            </a:endParaRPr>
          </a:p>
        </p:txBody>
      </p:sp>
      <p:sp>
        <p:nvSpPr>
          <p:cNvPr id="7" name="TextBox 6"/>
          <p:cNvSpPr txBox="1"/>
          <p:nvPr/>
        </p:nvSpPr>
        <p:spPr>
          <a:xfrm>
            <a:off x="396875" y="1045836"/>
            <a:ext cx="2301875" cy="3693319"/>
          </a:xfrm>
          <a:prstGeom prst="rect">
            <a:avLst/>
          </a:prstGeom>
          <a:noFill/>
        </p:spPr>
        <p:txBody>
          <a:bodyPr wrap="square" rtlCol="0">
            <a:spAutoFit/>
          </a:bodyPr>
          <a:lstStyle/>
          <a:p>
            <a:pPr algn="r"/>
            <a:r>
              <a:rPr lang="en-US" dirty="0" smtClean="0">
                <a:solidFill>
                  <a:srgbClr val="FF0000"/>
                </a:solidFill>
              </a:rPr>
              <a:t>BLACK-POINT SLIDER</a:t>
            </a:r>
          </a:p>
          <a:p>
            <a:pPr algn="r"/>
            <a:endParaRPr lang="en-US" dirty="0" smtClean="0">
              <a:solidFill>
                <a:srgbClr val="FF0000"/>
              </a:solidFill>
            </a:endParaRPr>
          </a:p>
          <a:p>
            <a:pPr algn="r"/>
            <a:endParaRPr lang="en-US" dirty="0">
              <a:solidFill>
                <a:srgbClr val="FF0000"/>
              </a:solidFill>
            </a:endParaRPr>
          </a:p>
          <a:p>
            <a:pPr algn="r"/>
            <a:endParaRPr lang="en-US" dirty="0" smtClean="0">
              <a:solidFill>
                <a:srgbClr val="FF0000"/>
              </a:solidFill>
            </a:endParaRPr>
          </a:p>
          <a:p>
            <a:pPr algn="r"/>
            <a:r>
              <a:rPr lang="en-US" dirty="0" smtClean="0">
                <a:solidFill>
                  <a:srgbClr val="FF0000"/>
                </a:solidFill>
              </a:rPr>
              <a:t>WHITE-POINT SLIDER</a:t>
            </a:r>
          </a:p>
          <a:p>
            <a:pPr algn="r"/>
            <a:endParaRPr lang="en-US" dirty="0">
              <a:solidFill>
                <a:srgbClr val="FF0000"/>
              </a:solidFill>
            </a:endParaRPr>
          </a:p>
          <a:p>
            <a:pPr algn="r"/>
            <a:endParaRPr lang="en-US" dirty="0" smtClean="0">
              <a:solidFill>
                <a:srgbClr val="FF0000"/>
              </a:solidFill>
            </a:endParaRPr>
          </a:p>
          <a:p>
            <a:pPr algn="r"/>
            <a:r>
              <a:rPr lang="en-US" dirty="0" smtClean="0">
                <a:solidFill>
                  <a:srgbClr val="FF0000"/>
                </a:solidFill>
              </a:rPr>
              <a:t>MIDTONE SLIDER</a:t>
            </a:r>
          </a:p>
          <a:p>
            <a:pPr algn="r"/>
            <a:endParaRPr lang="en-US" dirty="0" smtClean="0">
              <a:solidFill>
                <a:srgbClr val="FF0000"/>
              </a:solidFill>
            </a:endParaRPr>
          </a:p>
          <a:p>
            <a:pPr algn="r"/>
            <a:r>
              <a:rPr lang="en-US" dirty="0" smtClean="0">
                <a:solidFill>
                  <a:srgbClr val="FF0000"/>
                </a:solidFill>
              </a:rPr>
              <a:t>CHANNELS</a:t>
            </a:r>
          </a:p>
          <a:p>
            <a:pPr algn="r"/>
            <a:endParaRPr lang="en-US" dirty="0">
              <a:solidFill>
                <a:srgbClr val="FF0000"/>
              </a:solidFill>
            </a:endParaRPr>
          </a:p>
          <a:p>
            <a:pPr algn="r"/>
            <a:endParaRPr lang="en-US" dirty="0" smtClean="0">
              <a:solidFill>
                <a:srgbClr val="FF0000"/>
              </a:solidFill>
            </a:endParaRPr>
          </a:p>
          <a:p>
            <a:pPr algn="r"/>
            <a:r>
              <a:rPr lang="en-US" smtClean="0">
                <a:solidFill>
                  <a:srgbClr val="FF0000"/>
                </a:solidFill>
              </a:rPr>
              <a:t>EYE-DROPPER</a:t>
            </a:r>
            <a:endParaRPr lang="en-US" dirty="0" smtClean="0">
              <a:solidFill>
                <a:srgbClr val="FF0000"/>
              </a:solidFill>
            </a:endParaRPr>
          </a:p>
        </p:txBody>
      </p:sp>
    </p:spTree>
    <p:extLst>
      <p:ext uri="{BB962C8B-B14F-4D97-AF65-F5344CB8AC3E}">
        <p14:creationId xmlns:p14="http://schemas.microsoft.com/office/powerpoint/2010/main" val="4165870784"/>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 Black ">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Black .thmx</Template>
  <TotalTime>188</TotalTime>
  <Words>1034</Words>
  <Application>Microsoft Macintosh PowerPoint</Application>
  <PresentationFormat>On-screen Show (4:3)</PresentationFormat>
  <Paragraphs>166</Paragraphs>
  <Slides>13</Slides>
  <Notes>0</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 Black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Ruth Dusseault</dc:creator>
  <cp:lastModifiedBy>Ruth Dusseault</cp:lastModifiedBy>
  <cp:revision>38</cp:revision>
  <dcterms:created xsi:type="dcterms:W3CDTF">2015-02-05T01:53:44Z</dcterms:created>
  <dcterms:modified xsi:type="dcterms:W3CDTF">2015-02-05T14:54:17Z</dcterms:modified>
</cp:coreProperties>
</file>